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handoutMasterIdLst>
    <p:handoutMasterId r:id="rId7"/>
  </p:handoutMasterIdLst>
  <p:sldIdLst>
    <p:sldId id="268" r:id="rId2"/>
    <p:sldId id="264" r:id="rId3"/>
    <p:sldId id="267" r:id="rId4"/>
    <p:sldId id="275" r:id="rId5"/>
    <p:sldId id="273" r:id="rId6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8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21" d="100"/>
          <a:sy n="121" d="100"/>
        </p:scale>
        <p:origin x="123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45695DCF-9801-4382-AE74-FE1F5ABB660E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21AFA32C-A2C2-46AF-A5FF-2AA91C2B8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23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5840" y="3235765"/>
            <a:ext cx="4398886" cy="713497"/>
          </a:xfrm>
        </p:spPr>
        <p:txBody>
          <a:bodyPr anchor="ctr">
            <a:normAutofit/>
          </a:bodyPr>
          <a:lstStyle>
            <a:lvl1pPr algn="r">
              <a:defRPr sz="2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57869" y="2928375"/>
            <a:ext cx="3366857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Master subtitle style (date)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731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Manufacturing 2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668214AB-C5B0-4AF7-ABDF-11ED5D696B83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200255" y="51842"/>
            <a:ext cx="5301129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200255" y="381752"/>
            <a:ext cx="5301129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499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Text slide – long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668214AB-C5B0-4AF7-ABDF-11ED5D696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47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Title, Small Ch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668214AB-C5B0-4AF7-ABDF-11ED5D696B8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628650" y="1228727"/>
            <a:ext cx="7886700" cy="4174280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Chart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93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668214AB-C5B0-4AF7-ABDF-11ED5D696B8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628650" y="1228727"/>
            <a:ext cx="7886700" cy="5172073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Large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354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5" hasCustomPrompt="1"/>
          </p:nvPr>
        </p:nvSpPr>
        <p:spPr>
          <a:xfrm>
            <a:off x="628650" y="1225551"/>
            <a:ext cx="7886700" cy="4189413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 smtClean="0"/>
              <a:t>Small SmartArt Graphic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668214AB-C5B0-4AF7-ABDF-11ED5D696B8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636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Slide - Title, Large Smart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5" hasCustomPrompt="1"/>
          </p:nvPr>
        </p:nvSpPr>
        <p:spPr>
          <a:xfrm>
            <a:off x="628650" y="1228726"/>
            <a:ext cx="7886700" cy="5172075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 smtClean="0"/>
              <a:t>Large SmartArt Graphic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668214AB-C5B0-4AF7-ABDF-11ED5D696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42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668214AB-C5B0-4AF7-ABDF-11ED5D696B8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6"/>
            <a:ext cx="7886700" cy="42836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Image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7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668214AB-C5B0-4AF7-ABDF-11ED5D696B8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1281" y="1266932"/>
            <a:ext cx="4687409" cy="43703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73184" y="1737588"/>
            <a:ext cx="3925594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120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668214AB-C5B0-4AF7-ABDF-11ED5D696B8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064781" y="1737588"/>
            <a:ext cx="3925594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Image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939" y="1266340"/>
            <a:ext cx="4687409" cy="43703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682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 - Medium Image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668214AB-C5B0-4AF7-ABDF-11ED5D696B8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7"/>
            <a:ext cx="7886700" cy="5191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Medium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681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668214AB-C5B0-4AF7-ABDF-11ED5D696B8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16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668214AB-C5B0-4AF7-ABDF-11ED5D696B8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1281" y="1266932"/>
            <a:ext cx="468740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medium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73184" y="1266932"/>
            <a:ext cx="3925594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Medium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97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Content Slide 2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668214AB-C5B0-4AF7-ABDF-11ED5D696B8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1771" y="1321534"/>
            <a:ext cx="468740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medium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029270" y="1321534"/>
            <a:ext cx="3925594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Medium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737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78581" y="6650830"/>
            <a:ext cx="2057400" cy="13811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27F3A-B3E9-41ED-AF8F-A365F10BB65F}" type="slidenum">
              <a:rPr lang="en-US" sz="900" smtClean="0"/>
              <a:pPr/>
              <a:t>‹#›</a:t>
            </a:fld>
            <a:endParaRPr lang="en-US" sz="90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6"/>
            <a:ext cx="7886700" cy="55602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Large Image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053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668214AB-C5B0-4AF7-ABDF-11ED5D696B8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09998"/>
            <a:ext cx="9144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609998"/>
            <a:ext cx="8858250" cy="894952"/>
          </a:xfrm>
        </p:spPr>
        <p:txBody>
          <a:bodyPr anchor="ctr">
            <a:normAutofit/>
          </a:bodyPr>
          <a:lstStyle>
            <a:lvl1pPr algn="l">
              <a:defRPr sz="24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Section Divider No Image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72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668214AB-C5B0-4AF7-ABDF-11ED5D696B8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09998"/>
            <a:ext cx="9144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609998"/>
            <a:ext cx="8858250" cy="894952"/>
          </a:xfrm>
        </p:spPr>
        <p:txBody>
          <a:bodyPr anchor="ctr">
            <a:normAutofit/>
          </a:bodyPr>
          <a:lstStyle>
            <a:lvl1pPr algn="l"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Section Divider Image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7"/>
            <a:ext cx="9144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911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Pottery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56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87" y="70130"/>
            <a:ext cx="5529263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668214AB-C5B0-4AF7-ABDF-11ED5D696B8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928687" y="400040"/>
            <a:ext cx="5529263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04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Pharma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668214AB-C5B0-4AF7-ABDF-11ED5D696B83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26343" y="70130"/>
            <a:ext cx="5383336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026343" y="400040"/>
            <a:ext cx="5383336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835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Mtns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668214AB-C5B0-4AF7-ABDF-11ED5D696B83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33377" y="70130"/>
            <a:ext cx="4326895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733377" y="400040"/>
            <a:ext cx="4326895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12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Seaport Industrial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668214AB-C5B0-4AF7-ABDF-11ED5D696B83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37563" y="70130"/>
            <a:ext cx="4628736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937563" y="400040"/>
            <a:ext cx="4628736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Coast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668214AB-C5B0-4AF7-ABDF-11ED5D696B83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26343" y="70130"/>
            <a:ext cx="5383336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026343" y="400040"/>
            <a:ext cx="5383336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354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Aviation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668214AB-C5B0-4AF7-ABDF-11ED5D696B83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15623" y="70130"/>
            <a:ext cx="5605277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715623" y="400040"/>
            <a:ext cx="5605277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700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Manufacturing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668214AB-C5B0-4AF7-ABDF-11ED5D696B83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52783" y="70130"/>
            <a:ext cx="4889649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852783" y="400040"/>
            <a:ext cx="4889649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502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1C4B3-9A7F-498A-B456-35152CB6AED2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214AB-C5B0-4AF7-ABDF-11ED5D696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0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  <p:sldLayoutId id="2147483870" r:id="rId18"/>
    <p:sldLayoutId id="2147483871" r:id="rId19"/>
    <p:sldLayoutId id="2147483872" r:id="rId20"/>
    <p:sldLayoutId id="2147483873" r:id="rId21"/>
    <p:sldLayoutId id="2147483874" r:id="rId22"/>
    <p:sldLayoutId id="2147483875" r:id="rId23"/>
    <p:sldLayoutId id="2147483876" r:id="rId24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1000"/>
            <a:ext cx="7886700" cy="1061245"/>
          </a:xfrm>
        </p:spPr>
        <p:txBody>
          <a:bodyPr/>
          <a:lstStyle/>
          <a:p>
            <a:r>
              <a:rPr lang="en-US" dirty="0" smtClean="0"/>
              <a:t>Update on the Regulatory </a:t>
            </a:r>
            <a:r>
              <a:rPr lang="en-US" dirty="0"/>
              <a:t>Review of 15A NCAC </a:t>
            </a:r>
            <a:r>
              <a:rPr lang="en-US" dirty="0" smtClean="0"/>
              <a:t>2E</a:t>
            </a:r>
            <a:br>
              <a:rPr lang="en-US" dirty="0" smtClean="0"/>
            </a:br>
            <a:r>
              <a:rPr lang="en-US" dirty="0" smtClean="0"/>
              <a:t>(in accordance with Session Law 2013-413)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4000"/>
            <a:ext cx="7886700" cy="4724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3 step process</a:t>
            </a:r>
          </a:p>
          <a:p>
            <a:pPr marL="342900" lvl="1" indent="0">
              <a:buNone/>
            </a:pPr>
            <a:endParaRPr lang="en-US" sz="2400" dirty="0" smtClean="0"/>
          </a:p>
          <a:p>
            <a:pPr marL="342900" lvl="1" indent="0">
              <a:buNone/>
            </a:pPr>
            <a:r>
              <a:rPr lang="en-US" sz="2400" b="1" dirty="0" smtClean="0"/>
              <a:t>Step 1: Agency determination</a:t>
            </a:r>
          </a:p>
          <a:p>
            <a:pPr lvl="2"/>
            <a:r>
              <a:rPr lang="en-US" sz="2400" b="1" dirty="0" smtClean="0"/>
              <a:t>Initial determination and public comment period</a:t>
            </a:r>
          </a:p>
          <a:p>
            <a:pPr marL="342900" lvl="1" indent="0">
              <a:buNone/>
            </a:pPr>
            <a:r>
              <a:rPr lang="en-US" sz="2400" dirty="0" smtClean="0"/>
              <a:t>Step 2: Rules Review Commission (RRC) review</a:t>
            </a:r>
          </a:p>
          <a:p>
            <a:pPr lvl="2"/>
            <a:r>
              <a:rPr lang="en-US" sz="2400" dirty="0" smtClean="0"/>
              <a:t>Reviews agency’s report and makes final determination</a:t>
            </a:r>
          </a:p>
          <a:p>
            <a:pPr marL="342900" lvl="1" indent="0">
              <a:buNone/>
            </a:pPr>
            <a:r>
              <a:rPr lang="en-US" sz="2400" dirty="0" smtClean="0"/>
              <a:t>Step 3: Administrative Procedure Oversight (APO) Committee consultation</a:t>
            </a:r>
          </a:p>
          <a:p>
            <a:pPr lvl="2"/>
            <a:r>
              <a:rPr lang="en-US" sz="2400" dirty="0" smtClean="0"/>
              <a:t>Opportunity to review final determination before it becomes effective</a:t>
            </a:r>
          </a:p>
          <a:p>
            <a:pPr marL="1603375" lvl="3" indent="-288925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9418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Determinations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Unnecessary</a:t>
            </a:r>
          </a:p>
          <a:p>
            <a:pPr lvl="1"/>
            <a:r>
              <a:rPr lang="en-US" sz="2400" dirty="0" smtClean="0"/>
              <a:t>Rule will expire and be removed from code</a:t>
            </a:r>
          </a:p>
          <a:p>
            <a:pPr marL="0" indent="0">
              <a:buNone/>
            </a:pPr>
            <a:r>
              <a:rPr lang="en-US" sz="2800" dirty="0" smtClean="0"/>
              <a:t>Necessary </a:t>
            </a:r>
            <a:r>
              <a:rPr lang="en-US" sz="2800" b="1" dirty="0" smtClean="0"/>
              <a:t>without</a:t>
            </a:r>
            <a:r>
              <a:rPr lang="en-US" sz="2800" dirty="0" smtClean="0"/>
              <a:t> substantive public interest</a:t>
            </a:r>
          </a:p>
          <a:p>
            <a:pPr lvl="1"/>
            <a:r>
              <a:rPr lang="en-US" sz="2400" dirty="0" smtClean="0"/>
              <a:t>Rule will remain in effect without further action</a:t>
            </a:r>
          </a:p>
          <a:p>
            <a:pPr marL="0" indent="0">
              <a:buNone/>
            </a:pPr>
            <a:r>
              <a:rPr lang="en-US" sz="2800" dirty="0" smtClean="0"/>
              <a:t>Necessary </a:t>
            </a:r>
            <a:r>
              <a:rPr lang="en-US" sz="2800" b="1" dirty="0" smtClean="0"/>
              <a:t>with</a:t>
            </a:r>
            <a:r>
              <a:rPr lang="en-US" sz="2800" dirty="0" smtClean="0"/>
              <a:t> substantive public interest</a:t>
            </a:r>
          </a:p>
          <a:p>
            <a:pPr lvl="1"/>
            <a:r>
              <a:rPr lang="en-US" sz="2400" dirty="0" smtClean="0"/>
              <a:t>Rule shall be readopted as if it was new in accordance with APA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736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Subchapter 15A NCAC 02E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Five sections with a total of 27 rules</a:t>
            </a:r>
          </a:p>
          <a:p>
            <a:r>
              <a:rPr lang="en-US" sz="2800" dirty="0" smtClean="0"/>
              <a:t>Section </a:t>
            </a:r>
            <a:r>
              <a:rPr lang="en-US" sz="2800" dirty="0"/>
              <a:t>.0100 General Provisions (2 rules)</a:t>
            </a:r>
          </a:p>
          <a:p>
            <a:r>
              <a:rPr lang="en-US" sz="2800" dirty="0"/>
              <a:t>Section .0300 Registration of Water Withdrawals and Transfers (1 rule)</a:t>
            </a:r>
          </a:p>
          <a:p>
            <a:r>
              <a:rPr lang="en-US" sz="2800" dirty="0"/>
              <a:t>Section .0400 Regulation of Surface Water Transfers (2 rules)</a:t>
            </a:r>
          </a:p>
          <a:p>
            <a:r>
              <a:rPr lang="en-US" sz="2800" dirty="0"/>
              <a:t>Section .0500 Central Coastal Plain Capacity Use Area (7 rules)</a:t>
            </a:r>
          </a:p>
          <a:p>
            <a:r>
              <a:rPr lang="en-US" sz="2800" dirty="0"/>
              <a:t>Section .0600 Water Use During Droughts and Water Supply Emergencies (15 rules)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532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smtClean="0"/>
              <a:t>Summary of Public Comment Period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January 2016 the EMC approved proceeding with the public comment period </a:t>
            </a:r>
            <a:r>
              <a:rPr lang="en-US" sz="2800" dirty="0"/>
              <a:t>for </a:t>
            </a:r>
            <a:r>
              <a:rPr lang="en-US" sz="2800" dirty="0" smtClean="0"/>
              <a:t>2E</a:t>
            </a:r>
          </a:p>
          <a:p>
            <a:r>
              <a:rPr lang="en-US" sz="2800" dirty="0" smtClean="0"/>
              <a:t>All 2E rules were placed in the category “necessary </a:t>
            </a:r>
            <a:r>
              <a:rPr lang="en-US" sz="2800" dirty="0"/>
              <a:t>with substantive public </a:t>
            </a:r>
            <a:r>
              <a:rPr lang="en-US" sz="2800" dirty="0" smtClean="0"/>
              <a:t>interest”</a:t>
            </a:r>
          </a:p>
          <a:p>
            <a:r>
              <a:rPr lang="en-US" sz="2800" dirty="0" smtClean="0"/>
              <a:t>Public comment period occurred between January </a:t>
            </a:r>
            <a:r>
              <a:rPr lang="en-US" sz="2800" dirty="0"/>
              <a:t>29, 2016 </a:t>
            </a:r>
            <a:r>
              <a:rPr lang="en-US" sz="2800" dirty="0" smtClean="0"/>
              <a:t>and April </a:t>
            </a:r>
            <a:r>
              <a:rPr lang="en-US" sz="2800" dirty="0"/>
              <a:t>8, 2016 </a:t>
            </a:r>
            <a:endParaRPr lang="en-US" sz="2800" dirty="0" smtClean="0"/>
          </a:p>
          <a:p>
            <a:r>
              <a:rPr lang="en-US" sz="2800" u="sng" dirty="0" smtClean="0"/>
              <a:t>One</a:t>
            </a:r>
            <a:r>
              <a:rPr lang="en-US" sz="2800" dirty="0" smtClean="0"/>
              <a:t> comment on </a:t>
            </a:r>
            <a:r>
              <a:rPr lang="en-US" sz="2800" u="sng" dirty="0" smtClean="0"/>
              <a:t>one</a:t>
            </a:r>
            <a:r>
              <a:rPr lang="en-US" sz="2800" dirty="0" smtClean="0"/>
              <a:t> rule was posted </a:t>
            </a:r>
          </a:p>
          <a:p>
            <a:r>
              <a:rPr lang="en-US" sz="2800" dirty="0" smtClean="0"/>
              <a:t>The commenter agreed with the initial determination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61559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Initial Determinations, WAC – Nov 2015</a:t>
            </a:r>
            <a:endParaRPr lang="en-US" sz="2400" dirty="0"/>
          </a:p>
          <a:p>
            <a:r>
              <a:rPr lang="en-US" sz="2400" dirty="0" smtClean="0"/>
              <a:t>Approve </a:t>
            </a:r>
            <a:r>
              <a:rPr lang="en-US" sz="2400" dirty="0"/>
              <a:t>D</a:t>
            </a:r>
            <a:r>
              <a:rPr lang="en-US" sz="2400" dirty="0" smtClean="0"/>
              <a:t>eterminations for public comment,  EMC –Jan 2016</a:t>
            </a:r>
            <a:endParaRPr lang="en-US" sz="2400" dirty="0"/>
          </a:p>
          <a:p>
            <a:r>
              <a:rPr lang="en-US" sz="2400" dirty="0" smtClean="0"/>
              <a:t>Public Comment Period, Feb - Apr 2016</a:t>
            </a:r>
          </a:p>
          <a:p>
            <a:r>
              <a:rPr lang="en-US" sz="2400" b="1" dirty="0" smtClean="0"/>
              <a:t>Update, WAC - July 2016</a:t>
            </a:r>
          </a:p>
          <a:p>
            <a:r>
              <a:rPr lang="en-US" sz="2400" dirty="0" smtClean="0"/>
              <a:t>Action to approve Determinations, EMC – Sep 2016</a:t>
            </a:r>
          </a:p>
          <a:p>
            <a:r>
              <a:rPr lang="en-US" sz="2400" dirty="0" smtClean="0"/>
              <a:t>Report Due to RRC – Oct 2016</a:t>
            </a:r>
          </a:p>
          <a:p>
            <a:r>
              <a:rPr lang="en-US" sz="2400" dirty="0" smtClean="0"/>
              <a:t>APO of General Assembly, 60 days, Final Determination effective – Dec 2016</a:t>
            </a:r>
          </a:p>
          <a:p>
            <a:r>
              <a:rPr lang="en-US" sz="2400" dirty="0" smtClean="0"/>
              <a:t>Commence Rulemaking to re-adopt rules in accordance with APA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794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 Brand PowerPoint Template_4-3_Master_Alternate Fonts_FINAL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 Brand PowerPoint Template_4-3_Master_Alternate Fonts_FINAL.thmx</Template>
  <TotalTime>2171</TotalTime>
  <Words>308</Words>
  <Application>Microsoft Office PowerPoint</Application>
  <PresentationFormat>On-screen Show (4:3)</PresentationFormat>
  <Paragraphs>38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NC Brand PowerPoint Template_4-3_Master_Alternate Fonts_FINAL</vt:lpstr>
      <vt:lpstr>Update on the Regulatory Review of 15A NCAC 2E (in accordance with Session Law 2013-413)</vt:lpstr>
      <vt:lpstr>Determinations</vt:lpstr>
      <vt:lpstr>Subchapter 15A NCAC 02E</vt:lpstr>
      <vt:lpstr>Summary of Public Comment Period</vt:lpstr>
      <vt:lpstr>Schedule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Regulatory Reform Act of 2013 (HB 74)</dc:title>
  <dc:creator>Gary S Kreiser</dc:creator>
  <cp:lastModifiedBy>Nimmer, Kim</cp:lastModifiedBy>
  <cp:revision>89</cp:revision>
  <cp:lastPrinted>2014-02-10T15:15:11Z</cp:lastPrinted>
  <dcterms:created xsi:type="dcterms:W3CDTF">2014-02-04T15:59:00Z</dcterms:created>
  <dcterms:modified xsi:type="dcterms:W3CDTF">2016-06-20T17:40:38Z</dcterms:modified>
</cp:coreProperties>
</file>